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8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  <p:sldId id="3977" r:id="rId17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234" userDrawn="1">
          <p15:clr>
            <a:srgbClr val="A4A3A4"/>
          </p15:clr>
        </p15:guide>
        <p15:guide id="40" pos="1527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88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1844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18" d="100"/>
          <a:sy n="118" d="100"/>
        </p:scale>
        <p:origin x="-732" y="-96"/>
      </p:cViewPr>
      <p:guideLst>
        <p:guide orient="horz" pos="1412"/>
        <p:guide orient="horz" pos="2908"/>
        <p:guide orient="horz" pos="913"/>
        <p:guide orient="horz" pos="3327"/>
        <p:guide orient="horz" pos="1049"/>
        <p:guide orient="horz" pos="1888"/>
        <p:guide orient="horz" pos="2478"/>
        <p:guide orient="horz" pos="2772"/>
        <p:guide orient="horz" pos="1230"/>
        <p:guide pos="4112"/>
        <p:guide pos="7423"/>
        <p:guide pos="234"/>
        <p:guide pos="1527"/>
        <p:guide pos="733"/>
        <p:guide pos="5677"/>
        <p:guide pos="1844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pPr/>
              <a:t>10.08.2022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2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77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1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9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62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4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3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6871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01704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1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9609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9137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89506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5345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3905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757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33310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117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1165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55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3195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1170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2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7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98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6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5196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8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3754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79062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09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5563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9214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0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39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3035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52623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073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2316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2305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62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1630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5603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732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349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073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850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169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0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5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0304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1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6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7426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0349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8133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143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5783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606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378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7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9170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5174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214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3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865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118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4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90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114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6712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18107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5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1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763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3482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554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371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9121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2559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192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60597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25852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7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8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2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83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26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6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3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3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76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85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0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4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71796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9486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796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4865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61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2022 </a:t>
            </a:r>
            <a:endParaRPr kumimoji="0" lang="ru-RU" sz="3200" b="0" i="0" u="none" strike="noStrike" kern="1200" cap="none" spc="-2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58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1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10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02747" y="1803288"/>
            <a:ext cx="3827707" cy="7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100" dirty="0" smtClean="0">
                <a:latin typeface="Arial" panose="020B0604020202020204" pitchFamily="34" charset="0"/>
              </a:rPr>
              <a:t>НАО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субъектов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 составе ДФО</a:t>
            </a:r>
            <a:endParaRPr lang="ru-RU" sz="11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08237" y="2660415"/>
            <a:ext cx="270602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в остальных </a:t>
            </a: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регионах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ПРОЦЕНТНАЯ СТАВКА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9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 smtClean="0">
                <a:latin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729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46"/>
    </mc:Choice>
    <mc:Fallback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ФИЗИЧЕСКОГО ЛИЦА ЖИЛОГО ДОМА (ОБЪЕКТА ИЖС), ПОСТРОЕННОГО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4532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ПОСТРОЕННОГО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4532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186858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61"/>
    </mc:Choice>
    <mc:Fallback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7800" y="3273174"/>
            <a:ext cx="5664200" cy="3332583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580787" y="3256987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ХАРАКТЕРИСТИКИ ОБЪЕКТА НЕДВИЖИМОСТИ: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80787" y="3711488"/>
            <a:ext cx="5453062" cy="2853212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ригоден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для постоянного проживания (согласно отчету об оценке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);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беспечен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централизованными или автономными инженерными системами (электроснабжение, водоснабжение, водоотведение,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  <a:r>
              <a:rPr lang="en-US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;</a:t>
            </a:r>
            <a:endParaRPr lang="ru-RU" sz="1050" dirty="0" smtClean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 smtClean="0"/>
              <a:t>наличие </a:t>
            </a:r>
            <a:r>
              <a:rPr lang="ru-RU" sz="1050" dirty="0"/>
              <a:t>кирпичного, бетонного или каменного </a:t>
            </a:r>
            <a:r>
              <a:rPr lang="ru-RU" sz="1050" dirty="0" smtClean="0"/>
              <a:t>фундамента, материал </a:t>
            </a:r>
            <a:r>
              <a:rPr lang="ru-RU" sz="1050" dirty="0"/>
              <a:t>несущих стен и перекрытий - камень, кирпич, бетон, дерево</a:t>
            </a:r>
            <a:r>
              <a:rPr lang="ru-RU" sz="1050" dirty="0" smtClean="0"/>
              <a:t>;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/>
              <a:t>при покупке жилого дома по договору купли-продажи устанавливаются требования к сроку введения в эксплуатацию объекта: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физического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5 лет до даты заключения кредитного договора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юридического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3 года до даты заключения кредитного договора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собственности).</a:t>
            </a:r>
          </a:p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</a:pPr>
            <a:endParaRPr lang="ru-RU" sz="1050" dirty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ru-RU" sz="105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6365" y="874913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70235" y="2850566"/>
            <a:ext cx="3862830" cy="22775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Заявление-анкета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97316" y="931908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от 21 до 75 лет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94485" y="140661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297316" y="1390654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294472" y="19622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19925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6899" y="28889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567855" y="3785000"/>
            <a:ext cx="3862830" cy="35702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sz="1600" dirty="0">
                <a:solidFill>
                  <a:srgbClr val="1C1C1C"/>
                </a:solidFill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приписное свидетельство - для мужчин в возрасте до 27 лет (включительно)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7800" y="872606"/>
            <a:ext cx="5957671" cy="2400568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3762741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029558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636" y="4261288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C1C1C"/>
                </a:solidFill>
              </a:rPr>
              <a:t>СНИЛС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526" y="4725817"/>
            <a:ext cx="34916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Документы о семейном положении, наличии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9" y="3249782"/>
            <a:ext cx="3097002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Паспорт РФ</a:t>
            </a:r>
          </a:p>
          <a:p>
            <a:pPr>
              <a:lnSpc>
                <a:spcPct val="80000"/>
              </a:lnSpc>
            </a:pP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Или удостоверение личности военнослужащего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160" y="5261529"/>
            <a:ext cx="361668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Трудовая книжка, </a:t>
            </a: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электронная или копия бумажной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8902" y="5750661"/>
            <a:ext cx="36864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Справка о доходах ФЛ по форме ФНС или по форме Банка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9" y="2770863"/>
            <a:ext cx="432261" cy="388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8" y="3273174"/>
            <a:ext cx="432261" cy="3885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3773259"/>
            <a:ext cx="432261" cy="388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08" y="4266386"/>
            <a:ext cx="432261" cy="3885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4769574"/>
            <a:ext cx="432261" cy="3885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5272763"/>
            <a:ext cx="432261" cy="3885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7" y="5774599"/>
            <a:ext cx="432261" cy="3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51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424"/>
    </mc:Choice>
    <mc:Fallback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-20" dirty="0" smtClean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Предъявит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кредита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Банка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или в электронном виде зарегистрированные </a:t>
            </a: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00" spc="-2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563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61"/>
    </mc:Choice>
    <mc:Fallback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ПОДРЯДНЫМ ОРГАНИЗАЦИЯМ</a:t>
            </a:r>
            <a:endParaRPr lang="ru-RU" sz="2200" b="1" spc="1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40"/>
          <a:stretch/>
        </p:blipFill>
        <p:spPr bwMode="auto">
          <a:xfrm flipH="1">
            <a:off x="-7760" y="111665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16619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Опыт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186811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не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659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48866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563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50815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  <a:endParaRPr lang="ru-RU" sz="8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09805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190283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71876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53469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58480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201900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32"/>
    </mc:Choice>
    <mc:Fallback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ОБЩИЕ ТРЕБОВАНИЯ К  ПОДРЯДНЫМ </a:t>
            </a:r>
            <a:r>
              <a:rPr lang="ru-RU" sz="2200" b="1" spc="10" dirty="0">
                <a:latin typeface="Arial" panose="020B0604020202020204" pitchFamily="34" charset="0"/>
              </a:rPr>
              <a:t>И СУБПОДРЯДНЫМ </a:t>
            </a:r>
            <a:r>
              <a:rPr lang="ru-RU" sz="2200" b="1" spc="10" dirty="0" smtClean="0">
                <a:latin typeface="Arial" panose="020B0604020202020204" pitchFamily="34" charset="0"/>
              </a:rPr>
              <a:t>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8246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Подрядная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3615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7446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2815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6646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3554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Руководитель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власти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38924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3911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открытых источниках негативной информации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7742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Наличие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 flipH="1">
            <a:off x="7940336" y="2207680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8622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3028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7691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2413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7284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3703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39174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3495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58150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420405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32"/>
    </mc:Choice>
    <mc:Fallback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7268" y="1839912"/>
            <a:ext cx="6582781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8"/>
          <p:cNvSpPr txBox="1"/>
          <p:nvPr/>
        </p:nvSpPr>
        <p:spPr>
          <a:xfrm>
            <a:off x="399622" y="2952543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 smtClean="0">
                <a:latin typeface="Arial" panose="020B0604020202020204" pitchFamily="34" charset="0"/>
                <a:ea typeface="Proxima Nova" charset="0"/>
              </a:rPr>
              <a:t>Ответственны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й</a:t>
            </a:r>
            <a:r>
              <a:rPr sz="14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sz="1400" b="1" spc="-20" dirty="0" err="1" smtClean="0">
                <a:latin typeface="Arial" panose="020B0604020202020204" pitchFamily="34" charset="0"/>
                <a:ea typeface="Proxima Nova" charset="0"/>
              </a:rPr>
              <a:t>сотрудник</a:t>
            </a:r>
            <a:r>
              <a:rPr sz="1400" b="1" spc="-20" dirty="0" smtClean="0">
                <a:latin typeface="Arial" panose="020B0604020202020204" pitchFamily="34" charset="0"/>
                <a:ea typeface="Proxima Nova" charset="0"/>
              </a:rPr>
              <a:t>:</a:t>
            </a:r>
            <a:r>
              <a:rPr lang="en-US" sz="14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b="1" spc="-20" smtClean="0">
                <a:latin typeface="Arial" panose="020B0604020202020204" pitchFamily="34" charset="0"/>
                <a:ea typeface="Proxima Nova" charset="0"/>
              </a:rPr>
              <a:t>Галимов Эльдар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398046" y="3926265"/>
            <a:ext cx="1925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Моб.: +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9276864309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390097" y="4136452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galimovei@samara.rshbank.ru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2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78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DRRB-25-4120</_dlc_DocId>
    <_dlc_DocIdUrl xmlns="667ea8c4-e13b-4022-ae41-c146554f18f0">
      <Url>https://portal/departments/drrb/_layouts/15/DocIdRedir.aspx?ID=DRRB-25-4120</Url>
      <Description>DRRB-25-4120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65F892-53B7-4E06-B0C4-82993803D70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667ea8c4-e13b-4022-ae41-c146554f18f0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46281</TotalTime>
  <Words>1608</Words>
  <Application>Microsoft Office PowerPoint</Application>
  <PresentationFormat>Произвольный</PresentationFormat>
  <Paragraphs>148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IT Services</vt:lpstr>
      <vt:lpstr>Специальное оформление</vt:lpstr>
      <vt:lpstr>1_Специальное оформление</vt:lpstr>
      <vt:lpstr>1_IT Services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User</cp:lastModifiedBy>
  <cp:revision>2174</cp:revision>
  <cp:lastPrinted>2021-04-15T10:56:44Z</cp:lastPrinted>
  <dcterms:created xsi:type="dcterms:W3CDTF">2019-06-12T06:44:14Z</dcterms:created>
  <dcterms:modified xsi:type="dcterms:W3CDTF">2022-08-10T06:14:11Z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e5145ad1-5b0e-45bb-82d7-78d0a46fc922</vt:lpwstr>
  </property>
</Properties>
</file>